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72" r:id="rId3"/>
    <p:sldId id="259" r:id="rId4"/>
    <p:sldId id="261" r:id="rId5"/>
    <p:sldId id="274" r:id="rId6"/>
    <p:sldId id="270" r:id="rId7"/>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Thomas Nygren" initials="TN" lastIdx="3" clrIdx="6"/>
  <p:cmAuthor id="1" name="Fredrik Brounéus" initials="FB" lastIdx="1" clrIdx="0">
    <p:extLst/>
  </p:cmAuthor>
  <p:cmAuthor id="2" name="Fredrik Brounéus" initials="FB [2]" lastIdx="1" clrIdx="1">
    <p:extLst/>
  </p:cmAuthor>
  <p:cmAuthor id="3" name="Fredrik Brounéus" initials="FB [3]" lastIdx="1" clrIdx="2">
    <p:extLst/>
  </p:cmAuthor>
  <p:cmAuthor id="4" name="Fredrik Brounéus" initials="FB [4]" lastIdx="1" clrIdx="3">
    <p:extLst/>
  </p:cmAuthor>
  <p:cmAuthor id="5" name="Fredrik Brounéus" initials="FB [5]" lastIdx="1" clrIdx="4">
    <p:extLst/>
  </p:cmAuthor>
  <p:cmAuthor id="6" name="Fredrik Brounéus" initials="FB [6]"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45" autoAdjust="0"/>
    <p:restoredTop sz="94671"/>
  </p:normalViewPr>
  <p:slideViewPr>
    <p:cSldViewPr>
      <p:cViewPr>
        <p:scale>
          <a:sx n="96" d="100"/>
          <a:sy n="96" d="100"/>
        </p:scale>
        <p:origin x="1888"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commentAuthors" Target="commentAuthors.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65356B-78D6-4EC9-8B57-59FAFA00DAD1}" type="datetimeFigureOut">
              <a:rPr lang="sv-SE" smtClean="0"/>
              <a:t>2017-09-01</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A9781E-1D5A-4E97-AFE3-43E1CC4DA5CA}" type="slidenum">
              <a:rPr lang="sv-SE" smtClean="0"/>
              <a:t>‹Nr.›</a:t>
            </a:fld>
            <a:endParaRPr lang="sv-SE"/>
          </a:p>
        </p:txBody>
      </p:sp>
    </p:spTree>
    <p:extLst>
      <p:ext uri="{BB962C8B-B14F-4D97-AF65-F5344CB8AC3E}">
        <p14:creationId xmlns:p14="http://schemas.microsoft.com/office/powerpoint/2010/main" val="820054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8C197F2A-0BC9-419A-A56D-270401AB8D8F}" type="datetimeFigureOut">
              <a:rPr lang="sv-SE" smtClean="0"/>
              <a:t>2017-09-01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B09F37F-5272-40D3-A855-1F27AC06F436}" type="slidenum">
              <a:rPr lang="sv-SE" smtClean="0"/>
              <a:t>‹Nr.›</a:t>
            </a:fld>
            <a:endParaRPr lang="sv-SE"/>
          </a:p>
        </p:txBody>
      </p:sp>
    </p:spTree>
    <p:extLst>
      <p:ext uri="{BB962C8B-B14F-4D97-AF65-F5344CB8AC3E}">
        <p14:creationId xmlns:p14="http://schemas.microsoft.com/office/powerpoint/2010/main" val="1865539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8C197F2A-0BC9-419A-A56D-270401AB8D8F}" type="datetimeFigureOut">
              <a:rPr lang="sv-SE" smtClean="0"/>
              <a:t>2017-09-01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B09F37F-5272-40D3-A855-1F27AC06F436}" type="slidenum">
              <a:rPr lang="sv-SE" smtClean="0"/>
              <a:t>‹Nr.›</a:t>
            </a:fld>
            <a:endParaRPr lang="sv-SE"/>
          </a:p>
        </p:txBody>
      </p:sp>
    </p:spTree>
    <p:extLst>
      <p:ext uri="{BB962C8B-B14F-4D97-AF65-F5344CB8AC3E}">
        <p14:creationId xmlns:p14="http://schemas.microsoft.com/office/powerpoint/2010/main" val="2619694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8C197F2A-0BC9-419A-A56D-270401AB8D8F}" type="datetimeFigureOut">
              <a:rPr lang="sv-SE" smtClean="0"/>
              <a:t>2017-09-01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B09F37F-5272-40D3-A855-1F27AC06F436}" type="slidenum">
              <a:rPr lang="sv-SE" smtClean="0"/>
              <a:t>‹Nr.›</a:t>
            </a:fld>
            <a:endParaRPr lang="sv-SE"/>
          </a:p>
        </p:txBody>
      </p:sp>
    </p:spTree>
    <p:extLst>
      <p:ext uri="{BB962C8B-B14F-4D97-AF65-F5344CB8AC3E}">
        <p14:creationId xmlns:p14="http://schemas.microsoft.com/office/powerpoint/2010/main" val="3822252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8C197F2A-0BC9-419A-A56D-270401AB8D8F}" type="datetimeFigureOut">
              <a:rPr lang="sv-SE" smtClean="0"/>
              <a:t>2017-09-01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B09F37F-5272-40D3-A855-1F27AC06F436}" type="slidenum">
              <a:rPr lang="sv-SE" smtClean="0"/>
              <a:t>‹Nr.›</a:t>
            </a:fld>
            <a:endParaRPr lang="sv-SE"/>
          </a:p>
        </p:txBody>
      </p:sp>
    </p:spTree>
    <p:extLst>
      <p:ext uri="{BB962C8B-B14F-4D97-AF65-F5344CB8AC3E}">
        <p14:creationId xmlns:p14="http://schemas.microsoft.com/office/powerpoint/2010/main" val="3436776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197F2A-0BC9-419A-A56D-270401AB8D8F}" type="datetimeFigureOut">
              <a:rPr lang="sv-SE" smtClean="0"/>
              <a:t>2017-09-01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B09F37F-5272-40D3-A855-1F27AC06F436}" type="slidenum">
              <a:rPr lang="sv-SE" smtClean="0"/>
              <a:t>‹Nr.›</a:t>
            </a:fld>
            <a:endParaRPr lang="sv-SE"/>
          </a:p>
        </p:txBody>
      </p:sp>
    </p:spTree>
    <p:extLst>
      <p:ext uri="{BB962C8B-B14F-4D97-AF65-F5344CB8AC3E}">
        <p14:creationId xmlns:p14="http://schemas.microsoft.com/office/powerpoint/2010/main" val="1189785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8C197F2A-0BC9-419A-A56D-270401AB8D8F}" type="datetimeFigureOut">
              <a:rPr lang="sv-SE" smtClean="0"/>
              <a:t>2017-09-01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B09F37F-5272-40D3-A855-1F27AC06F436}" type="slidenum">
              <a:rPr lang="sv-SE" smtClean="0"/>
              <a:t>‹Nr.›</a:t>
            </a:fld>
            <a:endParaRPr lang="sv-SE"/>
          </a:p>
        </p:txBody>
      </p:sp>
    </p:spTree>
    <p:extLst>
      <p:ext uri="{BB962C8B-B14F-4D97-AF65-F5344CB8AC3E}">
        <p14:creationId xmlns:p14="http://schemas.microsoft.com/office/powerpoint/2010/main" val="3445401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8C197F2A-0BC9-419A-A56D-270401AB8D8F}" type="datetimeFigureOut">
              <a:rPr lang="sv-SE" smtClean="0"/>
              <a:t>2017-09-01</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7B09F37F-5272-40D3-A855-1F27AC06F436}" type="slidenum">
              <a:rPr lang="sv-SE" smtClean="0"/>
              <a:t>‹Nr.›</a:t>
            </a:fld>
            <a:endParaRPr lang="sv-SE"/>
          </a:p>
        </p:txBody>
      </p:sp>
    </p:spTree>
    <p:extLst>
      <p:ext uri="{BB962C8B-B14F-4D97-AF65-F5344CB8AC3E}">
        <p14:creationId xmlns:p14="http://schemas.microsoft.com/office/powerpoint/2010/main" val="1052329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8C197F2A-0BC9-419A-A56D-270401AB8D8F}" type="datetimeFigureOut">
              <a:rPr lang="sv-SE" smtClean="0"/>
              <a:t>2017-09-01</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7B09F37F-5272-40D3-A855-1F27AC06F436}" type="slidenum">
              <a:rPr lang="sv-SE" smtClean="0"/>
              <a:t>‹Nr.›</a:t>
            </a:fld>
            <a:endParaRPr lang="sv-SE"/>
          </a:p>
        </p:txBody>
      </p:sp>
    </p:spTree>
    <p:extLst>
      <p:ext uri="{BB962C8B-B14F-4D97-AF65-F5344CB8AC3E}">
        <p14:creationId xmlns:p14="http://schemas.microsoft.com/office/powerpoint/2010/main" val="3753179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197F2A-0BC9-419A-A56D-270401AB8D8F}" type="datetimeFigureOut">
              <a:rPr lang="sv-SE" smtClean="0"/>
              <a:t>2017-09-01</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7B09F37F-5272-40D3-A855-1F27AC06F436}" type="slidenum">
              <a:rPr lang="sv-SE" smtClean="0"/>
              <a:t>‹Nr.›</a:t>
            </a:fld>
            <a:endParaRPr lang="sv-SE"/>
          </a:p>
        </p:txBody>
      </p:sp>
    </p:spTree>
    <p:extLst>
      <p:ext uri="{BB962C8B-B14F-4D97-AF65-F5344CB8AC3E}">
        <p14:creationId xmlns:p14="http://schemas.microsoft.com/office/powerpoint/2010/main" val="1081584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197F2A-0BC9-419A-A56D-270401AB8D8F}" type="datetimeFigureOut">
              <a:rPr lang="sv-SE" smtClean="0"/>
              <a:t>2017-09-01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B09F37F-5272-40D3-A855-1F27AC06F436}" type="slidenum">
              <a:rPr lang="sv-SE" smtClean="0"/>
              <a:t>‹Nr.›</a:t>
            </a:fld>
            <a:endParaRPr lang="sv-SE"/>
          </a:p>
        </p:txBody>
      </p:sp>
    </p:spTree>
    <p:extLst>
      <p:ext uri="{BB962C8B-B14F-4D97-AF65-F5344CB8AC3E}">
        <p14:creationId xmlns:p14="http://schemas.microsoft.com/office/powerpoint/2010/main" val="1315784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197F2A-0BC9-419A-A56D-270401AB8D8F}" type="datetimeFigureOut">
              <a:rPr lang="sv-SE" smtClean="0"/>
              <a:t>2017-09-01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B09F37F-5272-40D3-A855-1F27AC06F436}" type="slidenum">
              <a:rPr lang="sv-SE" smtClean="0"/>
              <a:t>‹Nr.›</a:t>
            </a:fld>
            <a:endParaRPr lang="sv-SE"/>
          </a:p>
        </p:txBody>
      </p:sp>
    </p:spTree>
    <p:extLst>
      <p:ext uri="{BB962C8B-B14F-4D97-AF65-F5344CB8AC3E}">
        <p14:creationId xmlns:p14="http://schemas.microsoft.com/office/powerpoint/2010/main" val="15298538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97F2A-0BC9-419A-A56D-270401AB8D8F}" type="datetimeFigureOut">
              <a:rPr lang="sv-SE" smtClean="0"/>
              <a:t>2017-09-01</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09F37F-5272-40D3-A855-1F27AC06F436}" type="slidenum">
              <a:rPr lang="sv-SE" smtClean="0"/>
              <a:t>‹Nr.›</a:t>
            </a:fld>
            <a:endParaRPr lang="sv-SE"/>
          </a:p>
        </p:txBody>
      </p:sp>
    </p:spTree>
    <p:extLst>
      <p:ext uri="{BB962C8B-B14F-4D97-AF65-F5344CB8AC3E}">
        <p14:creationId xmlns:p14="http://schemas.microsoft.com/office/powerpoint/2010/main" val="781035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683568" y="188640"/>
            <a:ext cx="6264696" cy="43408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4999572"/>
            <a:ext cx="4936601" cy="1277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405" t="27494" r="4525" b="29798"/>
          <a:stretch/>
        </p:blipFill>
        <p:spPr bwMode="auto">
          <a:xfrm>
            <a:off x="6012160" y="5019179"/>
            <a:ext cx="2952329" cy="11076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15871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345080"/>
            <a:ext cx="8229600" cy="939904"/>
          </a:xfrm>
        </p:spPr>
        <p:txBody>
          <a:bodyPr>
            <a:normAutofit fontScale="90000"/>
          </a:bodyPr>
          <a:lstStyle/>
          <a:p>
            <a:r>
              <a:rPr lang="sv-SE" dirty="0" smtClean="0"/>
              <a:t> </a:t>
            </a:r>
            <a:br>
              <a:rPr lang="sv-SE" dirty="0" smtClean="0"/>
            </a:br>
            <a:r>
              <a:rPr lang="sv-SE" b="1" dirty="0" smtClean="0"/>
              <a:t>Hur </a:t>
            </a:r>
            <a:r>
              <a:rPr lang="sv-SE" b="1" dirty="0"/>
              <a:t>trovärdiga är ungas nyhetflöden?</a:t>
            </a:r>
            <a:br>
              <a:rPr lang="sv-SE" b="1" dirty="0"/>
            </a:br>
            <a:endParaRPr lang="sv-SE" dirty="0"/>
          </a:p>
        </p:txBody>
      </p:sp>
      <p:sp>
        <p:nvSpPr>
          <p:cNvPr id="3" name="Content Placeholder 2"/>
          <p:cNvSpPr>
            <a:spLocks noGrp="1"/>
          </p:cNvSpPr>
          <p:nvPr>
            <p:ph idx="1"/>
          </p:nvPr>
        </p:nvSpPr>
        <p:spPr>
          <a:xfrm>
            <a:off x="457200" y="3140968"/>
            <a:ext cx="8229600" cy="3024336"/>
          </a:xfrm>
        </p:spPr>
        <p:txBody>
          <a:bodyPr>
            <a:normAutofit fontScale="55000" lnSpcReduction="20000"/>
          </a:bodyPr>
          <a:lstStyle/>
          <a:p>
            <a:pPr marL="0" indent="0">
              <a:buNone/>
            </a:pPr>
            <a:endParaRPr lang="sv-SE" dirty="0" smtClean="0"/>
          </a:p>
          <a:p>
            <a:r>
              <a:rPr lang="sv-SE" dirty="0" smtClean="0"/>
              <a:t>Trots omfattande debatt </a:t>
            </a:r>
            <a:r>
              <a:rPr lang="sv-SE" dirty="0"/>
              <a:t>och diskussion i samhället om </a:t>
            </a:r>
            <a:r>
              <a:rPr lang="sv-SE" dirty="0" smtClean="0"/>
              <a:t>nyheter </a:t>
            </a:r>
            <a:r>
              <a:rPr lang="sv-SE" dirty="0"/>
              <a:t>i nya medier vet vi lite om vilka nyheter som delas och sprids</a:t>
            </a:r>
            <a:r>
              <a:rPr lang="sv-SE" dirty="0" smtClean="0"/>
              <a:t>.</a:t>
            </a:r>
          </a:p>
          <a:p>
            <a:endParaRPr lang="sv-SE" dirty="0"/>
          </a:p>
          <a:p>
            <a:r>
              <a:rPr lang="sv-SE" dirty="0"/>
              <a:t>Ingen vet idag hur trovärdiga unga människors nyhetsflöden är</a:t>
            </a:r>
            <a:r>
              <a:rPr lang="sv-SE" dirty="0" smtClean="0"/>
              <a:t>.</a:t>
            </a:r>
          </a:p>
          <a:p>
            <a:endParaRPr lang="sv-SE" dirty="0" smtClean="0"/>
          </a:p>
          <a:p>
            <a:r>
              <a:rPr lang="sv-SE" dirty="0" smtClean="0"/>
              <a:t>För att besvara forskningsfrågan krävs en omfattande och noggrann vetenskaplig undersökning (årets massexperiment). </a:t>
            </a:r>
          </a:p>
          <a:p>
            <a:endParaRPr lang="sv-SE" dirty="0" smtClean="0"/>
          </a:p>
          <a:p>
            <a:r>
              <a:rPr lang="sv-SE" dirty="0" smtClean="0"/>
              <a:t>Genom samarbete kan vi tillsammans skapa ny kunskap och samtidigt träna på källkritik. </a:t>
            </a:r>
            <a:endParaRPr lang="sv-SE" dirty="0"/>
          </a:p>
        </p:txBody>
      </p:sp>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2000" t="14384" r="20273" b="14505"/>
          <a:stretch/>
        </p:blipFill>
        <p:spPr bwMode="auto">
          <a:xfrm>
            <a:off x="0" y="0"/>
            <a:ext cx="3384376" cy="2345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384376" y="1018431"/>
            <a:ext cx="4206921" cy="769441"/>
          </a:xfrm>
          <a:prstGeom prst="rect">
            <a:avLst/>
          </a:prstGeom>
          <a:noFill/>
        </p:spPr>
        <p:txBody>
          <a:bodyPr wrap="none" rtlCol="0">
            <a:spAutoFit/>
          </a:bodyPr>
          <a:lstStyle/>
          <a:p>
            <a:r>
              <a:rPr lang="sv-SE" sz="4400" dirty="0" smtClean="0">
                <a:latin typeface="+mj-lt"/>
              </a:rPr>
              <a:t>Forskningsfrågan</a:t>
            </a:r>
            <a:endParaRPr lang="sv-SE" sz="4400" dirty="0">
              <a:latin typeface="+mj-lt"/>
            </a:endParaRPr>
          </a:p>
        </p:txBody>
      </p:sp>
    </p:spTree>
    <p:extLst>
      <p:ext uri="{BB962C8B-B14F-4D97-AF65-F5344CB8AC3E}">
        <p14:creationId xmlns:p14="http://schemas.microsoft.com/office/powerpoint/2010/main" val="27335755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sv-SE" sz="4000" dirty="0" smtClean="0"/>
              <a:t>Vetenskaplig metod</a:t>
            </a:r>
            <a:endParaRPr lang="sv-SE" sz="4000" dirty="0"/>
          </a:p>
        </p:txBody>
      </p:sp>
      <p:sp>
        <p:nvSpPr>
          <p:cNvPr id="3" name="Content Placeholder 2"/>
          <p:cNvSpPr>
            <a:spLocks noGrp="1"/>
          </p:cNvSpPr>
          <p:nvPr>
            <p:ph idx="1"/>
          </p:nvPr>
        </p:nvSpPr>
        <p:spPr>
          <a:xfrm>
            <a:off x="467544" y="1412776"/>
            <a:ext cx="8229600" cy="5184575"/>
          </a:xfrm>
        </p:spPr>
        <p:txBody>
          <a:bodyPr>
            <a:noAutofit/>
          </a:bodyPr>
          <a:lstStyle/>
          <a:p>
            <a:pPr marL="0" indent="0">
              <a:buNone/>
            </a:pPr>
            <a:r>
              <a:rPr lang="sv-SE" sz="2000" dirty="0" smtClean="0"/>
              <a:t>Det är viktigt </a:t>
            </a:r>
            <a:r>
              <a:rPr lang="sv-SE" sz="2000" dirty="0"/>
              <a:t>att vi </a:t>
            </a:r>
            <a:r>
              <a:rPr lang="sv-SE" sz="2000" dirty="0" smtClean="0"/>
              <a:t>samlar in användbar och jämförbar information. Tänk därför på följande:</a:t>
            </a:r>
          </a:p>
          <a:p>
            <a:pPr marL="0" indent="0">
              <a:buNone/>
            </a:pPr>
            <a:endParaRPr lang="sv-SE" sz="2000" dirty="0"/>
          </a:p>
          <a:p>
            <a:pPr>
              <a:buFont typeface="+mj-lt"/>
              <a:buAutoNum type="arabicPeriod"/>
            </a:pPr>
            <a:r>
              <a:rPr lang="sv-SE" sz="1800" dirty="0" smtClean="0"/>
              <a:t>En nyhet är ett “</a:t>
            </a:r>
            <a:r>
              <a:rPr lang="sv-SE" sz="1800" i="1" dirty="0" smtClean="0"/>
              <a:t>offentliggjort meddelande om något betydelsefullt som tidigare varit okänt</a:t>
            </a:r>
            <a:r>
              <a:rPr lang="sv-SE" sz="1800" dirty="0" smtClean="0"/>
              <a:t>” (NE). </a:t>
            </a:r>
          </a:p>
          <a:p>
            <a:pPr>
              <a:buFont typeface="+mj-lt"/>
              <a:buAutoNum type="arabicPeriod"/>
            </a:pPr>
            <a:endParaRPr lang="sv-SE" sz="800" dirty="0" smtClean="0"/>
          </a:p>
          <a:p>
            <a:pPr>
              <a:buFont typeface="+mj-lt"/>
              <a:buAutoNum type="arabicPeriod"/>
            </a:pPr>
            <a:r>
              <a:rPr lang="sv-SE" sz="1800" dirty="0" smtClean="0"/>
              <a:t>Samarbeta </a:t>
            </a:r>
            <a:r>
              <a:rPr lang="sv-SE" sz="1800" dirty="0"/>
              <a:t>tre och </a:t>
            </a:r>
            <a:r>
              <a:rPr lang="sv-SE" sz="1800" dirty="0" smtClean="0"/>
              <a:t>tre. Grupparbetet är viktigt både för forskningens resultat och er egen inlärning. Det bidrar till att era tolkningar och klassificeringar blir så bra som möjligt.  </a:t>
            </a:r>
          </a:p>
          <a:p>
            <a:pPr>
              <a:buFont typeface="+mj-lt"/>
              <a:buAutoNum type="arabicPeriod"/>
            </a:pPr>
            <a:endParaRPr lang="sv-SE" sz="800" dirty="0" smtClean="0"/>
          </a:p>
          <a:p>
            <a:pPr>
              <a:buFont typeface="+mj-lt"/>
              <a:buAutoNum type="arabicPeriod"/>
            </a:pPr>
            <a:r>
              <a:rPr lang="sv-SE" sz="1800" dirty="0" smtClean="0"/>
              <a:t>Ta fram den senaste nyheten </a:t>
            </a:r>
            <a:r>
              <a:rPr lang="sv-SE" sz="1800" dirty="0"/>
              <a:t>i varje gruppmedlems nyhetsflöde och granska den noga med hjälp av Nyhetsvärderaren. (Om ni hinner fler eller färre  än tre nyheter spelar ingen roll. Det viktigaste är att ni gör en noggrann granskning</a:t>
            </a:r>
            <a:r>
              <a:rPr lang="sv-SE" sz="1800" dirty="0" smtClean="0"/>
              <a:t>).</a:t>
            </a:r>
          </a:p>
          <a:p>
            <a:pPr>
              <a:buFont typeface="+mj-lt"/>
              <a:buAutoNum type="arabicPeriod"/>
            </a:pPr>
            <a:endParaRPr lang="sv-SE" sz="800" dirty="0" smtClean="0"/>
          </a:p>
          <a:p>
            <a:pPr>
              <a:buFont typeface="+mj-lt"/>
              <a:buAutoNum type="arabicPeriod"/>
            </a:pPr>
            <a:r>
              <a:rPr lang="sv-SE" sz="1800" dirty="0" smtClean="0"/>
              <a:t>Använd nyheter från era </a:t>
            </a:r>
            <a:r>
              <a:rPr lang="sv-SE" sz="1800" dirty="0"/>
              <a:t>vanliga </a:t>
            </a:r>
            <a:r>
              <a:rPr lang="sv-SE" sz="1800" dirty="0" smtClean="0"/>
              <a:t>nyhetsflöden i mobilen, som t.ex. Facebook</a:t>
            </a:r>
            <a:r>
              <a:rPr lang="sv-SE" sz="1800" dirty="0"/>
              <a:t>, </a:t>
            </a:r>
            <a:r>
              <a:rPr lang="sv-SE" sz="1800" dirty="0" smtClean="0"/>
              <a:t>Twitter, </a:t>
            </a:r>
            <a:r>
              <a:rPr lang="sv-SE" sz="1800" dirty="0" err="1" smtClean="0"/>
              <a:t>Snapchat</a:t>
            </a:r>
            <a:r>
              <a:rPr lang="sv-SE" sz="1800" dirty="0"/>
              <a:t>, </a:t>
            </a:r>
            <a:r>
              <a:rPr lang="sv-SE" sz="1800" dirty="0" err="1"/>
              <a:t>Instagram</a:t>
            </a:r>
            <a:r>
              <a:rPr lang="sv-SE" sz="1800" dirty="0"/>
              <a:t>, bloggar, </a:t>
            </a:r>
            <a:r>
              <a:rPr lang="sv-SE" sz="1800" dirty="0" smtClean="0"/>
              <a:t>nyhetssidor.</a:t>
            </a:r>
          </a:p>
          <a:p>
            <a:pPr>
              <a:buFont typeface="+mj-lt"/>
              <a:buAutoNum type="arabicPeriod"/>
            </a:pPr>
            <a:endParaRPr lang="sv-SE" sz="800" dirty="0" smtClean="0"/>
          </a:p>
          <a:p>
            <a:pPr>
              <a:buFont typeface="+mj-lt"/>
              <a:buAutoNum type="arabicPeriod"/>
            </a:pPr>
            <a:r>
              <a:rPr lang="sv-SE" sz="1800" dirty="0" smtClean="0"/>
              <a:t>Prata </a:t>
            </a:r>
            <a:r>
              <a:rPr lang="sv-SE" sz="1800" dirty="0"/>
              <a:t>igenom era </a:t>
            </a:r>
            <a:r>
              <a:rPr lang="sv-SE" sz="1800" dirty="0" smtClean="0"/>
              <a:t>val i Nyhetsvärderaren </a:t>
            </a:r>
            <a:r>
              <a:rPr lang="sv-SE" sz="1800" dirty="0"/>
              <a:t>ordentligt innan ni skickar in. </a:t>
            </a:r>
          </a:p>
          <a:p>
            <a:pPr marL="0" indent="0">
              <a:buNone/>
            </a:pPr>
            <a:endParaRPr lang="sv-SE" sz="2000" dirty="0" smtClean="0"/>
          </a:p>
          <a:p>
            <a:pPr marL="0" indent="0">
              <a:buNone/>
            </a:pPr>
            <a:endParaRPr lang="sv-SE" sz="2000" dirty="0" smtClean="0"/>
          </a:p>
          <a:p>
            <a:pPr marL="0" indent="0">
              <a:buNone/>
            </a:pPr>
            <a:endParaRPr lang="sv-SE" sz="2000" dirty="0" smtClean="0"/>
          </a:p>
          <a:p>
            <a:pPr marL="0" indent="0">
              <a:buNone/>
            </a:pPr>
            <a:endParaRPr lang="sv-SE" sz="2000" dirty="0" smtClean="0"/>
          </a:p>
        </p:txBody>
      </p:sp>
      <p:pic>
        <p:nvPicPr>
          <p:cNvPr id="5"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2000" t="14384" r="20273" b="14505"/>
          <a:stretch/>
        </p:blipFill>
        <p:spPr bwMode="auto">
          <a:xfrm>
            <a:off x="395536" y="188640"/>
            <a:ext cx="1728192" cy="1197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9222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29600" cy="765440"/>
          </a:xfrm>
        </p:spPr>
        <p:txBody>
          <a:bodyPr>
            <a:normAutofit fontScale="90000"/>
          </a:bodyPr>
          <a:lstStyle/>
          <a:p>
            <a:r>
              <a:rPr lang="sv-SE" dirty="0" smtClean="0"/>
              <a:t>Vetenskaplig metod</a:t>
            </a:r>
            <a:r>
              <a:rPr lang="sv-SE" b="1" dirty="0"/>
              <a:t/>
            </a:r>
            <a:br>
              <a:rPr lang="sv-SE" b="1" dirty="0"/>
            </a:br>
            <a:endParaRPr lang="sv-SE" dirty="0"/>
          </a:p>
        </p:txBody>
      </p:sp>
      <p:sp>
        <p:nvSpPr>
          <p:cNvPr id="3" name="Content Placeholder 2"/>
          <p:cNvSpPr>
            <a:spLocks noGrp="1"/>
          </p:cNvSpPr>
          <p:nvPr>
            <p:ph idx="1"/>
          </p:nvPr>
        </p:nvSpPr>
        <p:spPr>
          <a:xfrm>
            <a:off x="457200" y="1386128"/>
            <a:ext cx="8229600" cy="5355240"/>
          </a:xfrm>
        </p:spPr>
        <p:txBody>
          <a:bodyPr>
            <a:normAutofit/>
          </a:bodyPr>
          <a:lstStyle/>
          <a:p>
            <a:pPr marL="0" indent="0">
              <a:buNone/>
            </a:pPr>
            <a:r>
              <a:rPr lang="sv-SE" sz="2400" i="1" dirty="0" smtClean="0"/>
              <a:t>Att </a:t>
            </a:r>
            <a:r>
              <a:rPr lang="sv-SE" sz="2400" i="1" dirty="0"/>
              <a:t>avgöra </a:t>
            </a:r>
            <a:r>
              <a:rPr lang="sv-SE" sz="2400" i="1" dirty="0" smtClean="0"/>
              <a:t>trovärdighet </a:t>
            </a:r>
          </a:p>
          <a:p>
            <a:pPr marL="0" indent="0">
              <a:buNone/>
            </a:pPr>
            <a:endParaRPr lang="sv-SE" sz="2400" dirty="0" smtClean="0"/>
          </a:p>
          <a:p>
            <a:pPr marL="0" indent="0">
              <a:buNone/>
            </a:pPr>
            <a:r>
              <a:rPr lang="sv-SE" sz="2400" dirty="0" smtClean="0"/>
              <a:t>Den senaste forskningen har visat att det är viktigt att granska tre saker för att avgöra trovärdighet på ett professionellt sätt: </a:t>
            </a:r>
          </a:p>
          <a:p>
            <a:pPr marL="457200" indent="-457200">
              <a:buAutoNum type="arabicPeriod"/>
            </a:pPr>
            <a:r>
              <a:rPr lang="sv-SE" sz="2400" i="1" dirty="0" smtClean="0"/>
              <a:t>avsändaren</a:t>
            </a:r>
            <a:r>
              <a:rPr lang="sv-SE" sz="2400" dirty="0" smtClean="0"/>
              <a:t>, </a:t>
            </a:r>
          </a:p>
          <a:p>
            <a:pPr marL="457200" indent="-457200">
              <a:buAutoNum type="arabicPeriod"/>
            </a:pPr>
            <a:r>
              <a:rPr lang="sv-SE" sz="2400" i="1" dirty="0" smtClean="0"/>
              <a:t>användningen av bevis</a:t>
            </a:r>
            <a:r>
              <a:rPr lang="sv-SE" sz="2400" dirty="0" smtClean="0"/>
              <a:t> </a:t>
            </a:r>
          </a:p>
          <a:p>
            <a:pPr marL="457200" indent="-457200">
              <a:buAutoNum type="arabicPeriod"/>
            </a:pPr>
            <a:r>
              <a:rPr lang="sv-SE" sz="2400" dirty="0" smtClean="0"/>
              <a:t>att </a:t>
            </a:r>
            <a:r>
              <a:rPr lang="sv-SE" sz="2400" i="1" dirty="0" smtClean="0"/>
              <a:t>jämföra olika källor.</a:t>
            </a:r>
          </a:p>
          <a:p>
            <a:pPr marL="0" indent="0">
              <a:buNone/>
            </a:pPr>
            <a:endParaRPr lang="sv-SE" sz="2400" dirty="0"/>
          </a:p>
          <a:p>
            <a:pPr marL="0" indent="0">
              <a:buNone/>
            </a:pPr>
            <a:r>
              <a:rPr lang="sv-SE" sz="2400" b="1" dirty="0">
                <a:solidFill>
                  <a:schemeClr val="accent6">
                    <a:lumMod val="75000"/>
                  </a:schemeClr>
                </a:solidFill>
              </a:rPr>
              <a:t>OBS! </a:t>
            </a:r>
            <a:r>
              <a:rPr lang="sv-SE" sz="2400" dirty="0"/>
              <a:t>DETTA ÄR KLURIGT. ÄVEN PROFESSORER </a:t>
            </a:r>
            <a:r>
              <a:rPr lang="sv-SE" sz="2400" dirty="0" smtClean="0"/>
              <a:t>KAN HA </a:t>
            </a:r>
            <a:r>
              <a:rPr lang="sv-SE" sz="2400" dirty="0"/>
              <a:t>SVÅRT ATT VÄRDERA NYHETER KORREKT.</a:t>
            </a:r>
          </a:p>
          <a:p>
            <a:pPr marL="0" indent="0">
              <a:buNone/>
            </a:pPr>
            <a:endParaRPr lang="sv-SE" dirty="0" smtClean="0"/>
          </a:p>
          <a:p>
            <a:pPr marL="0" indent="0">
              <a:buNone/>
            </a:pPr>
            <a:endParaRPr lang="sv-SE" dirty="0" smtClean="0"/>
          </a:p>
          <a:p>
            <a:pPr marL="514350" indent="-514350">
              <a:buFont typeface="+mj-lt"/>
              <a:buAutoNum type="arabicPeriod"/>
            </a:pPr>
            <a:endParaRPr lang="sv-SE" sz="7300" b="1" dirty="0" smtClean="0"/>
          </a:p>
          <a:p>
            <a:pPr marL="0" indent="0">
              <a:buNone/>
            </a:pPr>
            <a:endParaRPr lang="sv-SE" dirty="0"/>
          </a:p>
        </p:txBody>
      </p:sp>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2000" t="14384" r="20273" b="14505"/>
          <a:stretch/>
        </p:blipFill>
        <p:spPr bwMode="auto">
          <a:xfrm>
            <a:off x="395536" y="188640"/>
            <a:ext cx="1728192" cy="1197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0446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29600" cy="765440"/>
          </a:xfrm>
        </p:spPr>
        <p:txBody>
          <a:bodyPr>
            <a:normAutofit fontScale="90000"/>
          </a:bodyPr>
          <a:lstStyle/>
          <a:p>
            <a:r>
              <a:rPr lang="sv-SE" dirty="0" smtClean="0"/>
              <a:t>Vetenskaplig metod</a:t>
            </a:r>
            <a:r>
              <a:rPr lang="sv-SE" b="1" dirty="0"/>
              <a:t/>
            </a:r>
            <a:br>
              <a:rPr lang="sv-SE" b="1" dirty="0"/>
            </a:br>
            <a:endParaRPr lang="sv-SE" dirty="0"/>
          </a:p>
        </p:txBody>
      </p:sp>
      <p:sp>
        <p:nvSpPr>
          <p:cNvPr id="3" name="Content Placeholder 2"/>
          <p:cNvSpPr>
            <a:spLocks noGrp="1"/>
          </p:cNvSpPr>
          <p:nvPr>
            <p:ph idx="1"/>
          </p:nvPr>
        </p:nvSpPr>
        <p:spPr>
          <a:xfrm>
            <a:off x="457200" y="1386128"/>
            <a:ext cx="8229600" cy="5355240"/>
          </a:xfrm>
        </p:spPr>
        <p:txBody>
          <a:bodyPr>
            <a:normAutofit fontScale="55000" lnSpcReduction="20000"/>
          </a:bodyPr>
          <a:lstStyle/>
          <a:p>
            <a:pPr marL="0" indent="0">
              <a:buNone/>
            </a:pPr>
            <a:r>
              <a:rPr lang="sv-SE" sz="4400" i="1" dirty="0" smtClean="0"/>
              <a:t>Att </a:t>
            </a:r>
            <a:r>
              <a:rPr lang="sv-SE" sz="4400" i="1" dirty="0"/>
              <a:t>avgöra </a:t>
            </a:r>
            <a:r>
              <a:rPr lang="sv-SE" sz="4400" i="1" dirty="0" smtClean="0"/>
              <a:t>trovärdighet </a:t>
            </a:r>
            <a:endParaRPr lang="sv-SE" i="1" dirty="0" smtClean="0"/>
          </a:p>
          <a:p>
            <a:pPr marL="0" indent="0">
              <a:buNone/>
            </a:pPr>
            <a:endParaRPr lang="sv-SE" dirty="0" smtClean="0"/>
          </a:p>
          <a:p>
            <a:pPr marL="0" indent="0">
              <a:buNone/>
            </a:pPr>
            <a:r>
              <a:rPr lang="sv-SE" b="1" dirty="0" smtClean="0"/>
              <a:t>1. GRANSKA </a:t>
            </a:r>
            <a:r>
              <a:rPr lang="sv-SE" sz="4400" b="1" dirty="0" smtClean="0"/>
              <a:t>AVSÄNDAREN  </a:t>
            </a:r>
            <a:r>
              <a:rPr lang="sv-SE" sz="3300" dirty="0" smtClean="0">
                <a:solidFill>
                  <a:schemeClr val="accent6">
                    <a:lumMod val="75000"/>
                  </a:schemeClr>
                </a:solidFill>
              </a:rPr>
              <a:t>(se även          i Nyhetsvärderaren)</a:t>
            </a:r>
            <a:endParaRPr lang="sv-SE" sz="3300" b="1" dirty="0" smtClean="0">
              <a:solidFill>
                <a:schemeClr val="accent6">
                  <a:lumMod val="75000"/>
                </a:schemeClr>
              </a:solidFill>
            </a:endParaRPr>
          </a:p>
          <a:p>
            <a:pPr marL="0" indent="0">
              <a:lnSpc>
                <a:spcPct val="120000"/>
              </a:lnSpc>
              <a:buNone/>
            </a:pPr>
            <a:r>
              <a:rPr lang="sv-SE" sz="3300" dirty="0" smtClean="0"/>
              <a:t>Avsändare = den domän som publicerar informationen (t.ex. </a:t>
            </a:r>
            <a:r>
              <a:rPr lang="sv-SE" sz="3300" smtClean="0"/>
              <a:t>dagstidning.com). </a:t>
            </a:r>
            <a:r>
              <a:rPr lang="sv-SE" sz="3300" dirty="0" smtClean="0"/>
              <a:t>Vad står det på Wikipedia och Google om domänens trovärdighet? Vill den som står bakom domänen sakligt informera </a:t>
            </a:r>
            <a:r>
              <a:rPr lang="sv-SE" sz="3300" i="1" dirty="0" smtClean="0"/>
              <a:t>eller</a:t>
            </a:r>
            <a:r>
              <a:rPr lang="sv-SE" sz="3300" dirty="0" smtClean="0"/>
              <a:t> manipulera läsaren att t.ex. klicka, tycka eller köpa något?</a:t>
            </a:r>
          </a:p>
          <a:p>
            <a:pPr marL="0" indent="0">
              <a:buNone/>
            </a:pPr>
            <a:endParaRPr lang="sv-SE" sz="2900" dirty="0" smtClean="0"/>
          </a:p>
          <a:p>
            <a:pPr marL="0" indent="0">
              <a:buNone/>
            </a:pPr>
            <a:r>
              <a:rPr lang="sv-SE" b="1" dirty="0" smtClean="0"/>
              <a:t>2. GRANSKA </a:t>
            </a:r>
            <a:r>
              <a:rPr lang="sv-SE" sz="4100" b="1" dirty="0" smtClean="0"/>
              <a:t>ANVÄNDNINGEN AV BEVIS</a:t>
            </a:r>
          </a:p>
          <a:p>
            <a:pPr marL="0" indent="0">
              <a:lnSpc>
                <a:spcPct val="120000"/>
              </a:lnSpc>
              <a:buNone/>
            </a:pPr>
            <a:r>
              <a:rPr lang="sv-SE" sz="3300" dirty="0"/>
              <a:t>Ä</a:t>
            </a:r>
            <a:r>
              <a:rPr lang="sv-SE" sz="3300" dirty="0" smtClean="0"/>
              <a:t>r det en logisk argumentation baserad på fakta (ej åsikter), närhet till händelsen (ej vidarerapportering av nyhet från annan avsändare), neutralitet och vetenskaplighet? </a:t>
            </a:r>
          </a:p>
          <a:p>
            <a:pPr marL="0" indent="0">
              <a:lnSpc>
                <a:spcPct val="120000"/>
              </a:lnSpc>
              <a:spcBef>
                <a:spcPts val="0"/>
              </a:spcBef>
              <a:buNone/>
            </a:pPr>
            <a:r>
              <a:rPr lang="sv-SE" sz="3300" b="1" dirty="0" smtClean="0"/>
              <a:t>3. </a:t>
            </a:r>
            <a:r>
              <a:rPr lang="sv-SE" sz="4100" b="1" dirty="0" smtClean="0"/>
              <a:t>JÄMFÖR</a:t>
            </a:r>
            <a:r>
              <a:rPr lang="sv-SE" b="1" dirty="0" smtClean="0"/>
              <a:t> MED ANDRA KÄLLOR PÅ NÄTET </a:t>
            </a:r>
            <a:r>
              <a:rPr lang="sv-SE" dirty="0" smtClean="0">
                <a:solidFill>
                  <a:schemeClr val="accent6">
                    <a:lumMod val="75000"/>
                  </a:schemeClr>
                </a:solidFill>
              </a:rPr>
              <a:t>(se även </a:t>
            </a:r>
            <a:r>
              <a:rPr lang="sv-SE" sz="11400" dirty="0" smtClean="0">
                <a:solidFill>
                  <a:schemeClr val="accent6">
                    <a:lumMod val="75000"/>
                  </a:schemeClr>
                </a:solidFill>
              </a:rPr>
              <a:t>  </a:t>
            </a:r>
            <a:r>
              <a:rPr lang="sv-SE" sz="2000" dirty="0" smtClean="0">
                <a:solidFill>
                  <a:schemeClr val="accent6">
                    <a:lumMod val="75000"/>
                  </a:schemeClr>
                </a:solidFill>
              </a:rPr>
              <a:t>)  </a:t>
            </a:r>
            <a:r>
              <a:rPr lang="sv-SE" dirty="0" smtClean="0">
                <a:solidFill>
                  <a:schemeClr val="accent6">
                    <a:lumMod val="75000"/>
                  </a:schemeClr>
                </a:solidFill>
              </a:rPr>
              <a:t>i Nyhetsvärderaren)</a:t>
            </a:r>
          </a:p>
          <a:p>
            <a:pPr marL="0" indent="0">
              <a:lnSpc>
                <a:spcPct val="120000"/>
              </a:lnSpc>
              <a:spcBef>
                <a:spcPts val="0"/>
              </a:spcBef>
              <a:buNone/>
            </a:pPr>
            <a:r>
              <a:rPr lang="sv-SE" dirty="0" smtClean="0"/>
              <a:t>Kan ni hitta samma nyhet på andra nyhetssidor som oberoende bekräftar eller motsäger uppgifterna? </a:t>
            </a:r>
          </a:p>
          <a:p>
            <a:pPr marL="0" indent="0">
              <a:buNone/>
            </a:pPr>
            <a:endParaRPr lang="sv-SE" dirty="0" smtClean="0"/>
          </a:p>
          <a:p>
            <a:pPr marL="0" indent="0">
              <a:buNone/>
            </a:pPr>
            <a:endParaRPr lang="sv-SE" dirty="0"/>
          </a:p>
        </p:txBody>
      </p:sp>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2000" t="14384" r="20273" b="14505"/>
          <a:stretch/>
        </p:blipFill>
        <p:spPr bwMode="auto">
          <a:xfrm>
            <a:off x="395536" y="188640"/>
            <a:ext cx="1728192" cy="1197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55563" t="27583" r="43297" b="70785"/>
          <a:stretch/>
        </p:blipFill>
        <p:spPr bwMode="auto">
          <a:xfrm>
            <a:off x="4446679" y="2002702"/>
            <a:ext cx="492053" cy="39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5113963" y="3728317"/>
            <a:ext cx="3672408" cy="646331"/>
          </a:xfrm>
          <a:prstGeom prst="rect">
            <a:avLst/>
          </a:prstGeom>
          <a:noFill/>
        </p:spPr>
        <p:txBody>
          <a:bodyPr wrap="square" rtlCol="0">
            <a:spAutoFit/>
          </a:bodyPr>
          <a:lstStyle/>
          <a:p>
            <a:r>
              <a:rPr lang="sv-SE" dirty="0">
                <a:solidFill>
                  <a:schemeClr val="accent6">
                    <a:lumMod val="75000"/>
                  </a:schemeClr>
                </a:solidFill>
              </a:rPr>
              <a:t>(se </a:t>
            </a:r>
            <a:r>
              <a:rPr lang="sv-SE" dirty="0" smtClean="0">
                <a:solidFill>
                  <a:schemeClr val="accent6">
                    <a:lumMod val="75000"/>
                  </a:schemeClr>
                </a:solidFill>
              </a:rPr>
              <a:t>även          i </a:t>
            </a:r>
            <a:r>
              <a:rPr lang="sv-SE" dirty="0">
                <a:solidFill>
                  <a:schemeClr val="accent6">
                    <a:lumMod val="75000"/>
                  </a:schemeClr>
                </a:solidFill>
              </a:rPr>
              <a:t>Nyhetsvärderaren)</a:t>
            </a:r>
            <a:endParaRPr lang="sv-SE" b="1" dirty="0">
              <a:solidFill>
                <a:schemeClr val="accent6">
                  <a:lumMod val="75000"/>
                </a:schemeClr>
              </a:solidFill>
            </a:endParaRPr>
          </a:p>
          <a:p>
            <a:endParaRPr lang="sv-SE" dirty="0"/>
          </a:p>
        </p:txBody>
      </p:sp>
      <p:pic>
        <p:nvPicPr>
          <p:cNvPr id="8"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55563" t="27583" r="43297" b="70785"/>
          <a:stretch/>
        </p:blipFill>
        <p:spPr bwMode="auto">
          <a:xfrm>
            <a:off x="6002180" y="3726350"/>
            <a:ext cx="492053" cy="39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55563" t="27583" r="43297" b="70785"/>
          <a:stretch/>
        </p:blipFill>
        <p:spPr bwMode="auto">
          <a:xfrm>
            <a:off x="5615365" y="5159415"/>
            <a:ext cx="492053" cy="39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11415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8676" y="332656"/>
            <a:ext cx="6563072" cy="1143000"/>
          </a:xfrm>
        </p:spPr>
        <p:txBody>
          <a:bodyPr>
            <a:normAutofit fontScale="90000"/>
          </a:bodyPr>
          <a:lstStyle/>
          <a:p>
            <a:r>
              <a:rPr lang="sv-SE" dirty="0" smtClean="0"/>
              <a:t/>
            </a:r>
            <a:br>
              <a:rPr lang="sv-SE" dirty="0" smtClean="0"/>
            </a:br>
            <a:r>
              <a:rPr lang="sv-SE" sz="3600" dirty="0" smtClean="0"/>
              <a:t>Dags </a:t>
            </a:r>
            <a:r>
              <a:rPr lang="sv-SE" sz="3600" dirty="0"/>
              <a:t>att </a:t>
            </a:r>
            <a:r>
              <a:rPr lang="sv-SE" sz="3600" dirty="0" smtClean="0"/>
              <a:t>undersöka:</a:t>
            </a:r>
            <a:r>
              <a:rPr lang="sv-SE" dirty="0" smtClean="0"/>
              <a:t/>
            </a:r>
            <a:br>
              <a:rPr lang="sv-SE" dirty="0" smtClean="0"/>
            </a:br>
            <a:r>
              <a:rPr lang="sv-SE" sz="3600" i="1" dirty="0" smtClean="0"/>
              <a:t>Hur trovärdiga är ungas nyhetsflöden?</a:t>
            </a:r>
            <a:r>
              <a:rPr lang="sv-SE" dirty="0"/>
              <a:t/>
            </a:r>
            <a:br>
              <a:rPr lang="sv-SE" dirty="0"/>
            </a:br>
            <a:endParaRPr lang="sv-SE" dirty="0"/>
          </a:p>
        </p:txBody>
      </p:sp>
      <p:sp>
        <p:nvSpPr>
          <p:cNvPr id="4" name="TextBox 3"/>
          <p:cNvSpPr txBox="1"/>
          <p:nvPr/>
        </p:nvSpPr>
        <p:spPr>
          <a:xfrm>
            <a:off x="445234" y="1916832"/>
            <a:ext cx="8049957" cy="3231654"/>
          </a:xfrm>
          <a:prstGeom prst="rect">
            <a:avLst/>
          </a:prstGeom>
          <a:solidFill>
            <a:schemeClr val="tx1"/>
          </a:solidFill>
        </p:spPr>
        <p:txBody>
          <a:bodyPr wrap="square" rtlCol="0">
            <a:spAutoFit/>
          </a:bodyPr>
          <a:lstStyle/>
          <a:p>
            <a:pPr algn="ctr"/>
            <a:r>
              <a:rPr lang="sv-SE" sz="3200" dirty="0" smtClean="0">
                <a:solidFill>
                  <a:schemeClr val="bg1"/>
                </a:solidFill>
              </a:rPr>
              <a:t>Kom ihåg! </a:t>
            </a:r>
          </a:p>
          <a:p>
            <a:pPr algn="ctr"/>
            <a:endParaRPr lang="sv-SE" sz="3200" dirty="0">
              <a:solidFill>
                <a:schemeClr val="bg1"/>
              </a:solidFill>
            </a:endParaRPr>
          </a:p>
          <a:p>
            <a:pPr algn="ctr"/>
            <a:r>
              <a:rPr lang="sv-SE" sz="2800" i="1" dirty="0" smtClean="0">
                <a:solidFill>
                  <a:srgbClr val="FFC000"/>
                </a:solidFill>
              </a:rPr>
              <a:t>Läs </a:t>
            </a:r>
            <a:r>
              <a:rPr lang="sv-SE" sz="2800" i="1" dirty="0">
                <a:solidFill>
                  <a:srgbClr val="FFC000"/>
                </a:solidFill>
              </a:rPr>
              <a:t>noga</a:t>
            </a:r>
            <a:r>
              <a:rPr lang="sv-SE" sz="2800" dirty="0">
                <a:solidFill>
                  <a:schemeClr val="bg1"/>
                </a:solidFill>
              </a:rPr>
              <a:t>, </a:t>
            </a:r>
            <a:r>
              <a:rPr lang="sv-SE" sz="2800" i="1" dirty="0">
                <a:solidFill>
                  <a:srgbClr val="FFC000"/>
                </a:solidFill>
              </a:rPr>
              <a:t>kolla runt </a:t>
            </a:r>
            <a:r>
              <a:rPr lang="sv-SE" sz="2800" dirty="0">
                <a:solidFill>
                  <a:schemeClr val="bg1"/>
                </a:solidFill>
              </a:rPr>
              <a:t>på andra sidor på nätet, </a:t>
            </a:r>
            <a:r>
              <a:rPr lang="sv-SE" sz="2800" i="1" dirty="0">
                <a:solidFill>
                  <a:srgbClr val="FFC000"/>
                </a:solidFill>
              </a:rPr>
              <a:t>diskutera</a:t>
            </a:r>
            <a:r>
              <a:rPr lang="sv-SE" sz="2800" dirty="0">
                <a:solidFill>
                  <a:schemeClr val="bg1"/>
                </a:solidFill>
              </a:rPr>
              <a:t>, </a:t>
            </a:r>
            <a:r>
              <a:rPr lang="sv-SE" sz="2800" i="1" dirty="0">
                <a:solidFill>
                  <a:srgbClr val="FFC000"/>
                </a:solidFill>
              </a:rPr>
              <a:t>tänk efter </a:t>
            </a:r>
            <a:r>
              <a:rPr lang="sv-SE" sz="2800" dirty="0">
                <a:solidFill>
                  <a:schemeClr val="bg1"/>
                </a:solidFill>
              </a:rPr>
              <a:t>och </a:t>
            </a:r>
            <a:r>
              <a:rPr lang="sv-SE" sz="2800" i="1" dirty="0">
                <a:solidFill>
                  <a:srgbClr val="FFC000"/>
                </a:solidFill>
              </a:rPr>
              <a:t>registrera</a:t>
            </a:r>
            <a:r>
              <a:rPr lang="sv-SE" sz="2800" dirty="0">
                <a:solidFill>
                  <a:srgbClr val="FFC000"/>
                </a:solidFill>
              </a:rPr>
              <a:t> </a:t>
            </a:r>
            <a:r>
              <a:rPr lang="sv-SE" sz="2800" dirty="0">
                <a:solidFill>
                  <a:schemeClr val="bg1"/>
                </a:solidFill>
              </a:rPr>
              <a:t>sedan </a:t>
            </a:r>
            <a:r>
              <a:rPr lang="sv-SE" sz="2800" dirty="0" smtClean="0">
                <a:solidFill>
                  <a:schemeClr val="bg1"/>
                </a:solidFill>
              </a:rPr>
              <a:t>era slutsatser i Nyhetsvärderaren.</a:t>
            </a:r>
          </a:p>
          <a:p>
            <a:pPr algn="ctr"/>
            <a:endParaRPr lang="sv-SE" sz="2800" dirty="0">
              <a:solidFill>
                <a:schemeClr val="bg1"/>
              </a:solidFill>
            </a:endParaRPr>
          </a:p>
          <a:p>
            <a:pPr algn="ctr"/>
            <a:r>
              <a:rPr lang="sv-SE" sz="2800" dirty="0" smtClean="0">
                <a:solidFill>
                  <a:schemeClr val="bg1"/>
                </a:solidFill>
              </a:rPr>
              <a:t>Detta garanterar vetenskapligheten i experimentet!</a:t>
            </a:r>
            <a:endParaRPr lang="sv-SE" sz="2800" dirty="0">
              <a:solidFill>
                <a:schemeClr val="bg1"/>
              </a:solidFill>
            </a:endParaRPr>
          </a:p>
        </p:txBody>
      </p:sp>
      <p:pic>
        <p:nvPicPr>
          <p:cNvPr id="5"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2000" t="14384" r="20273" b="14505"/>
          <a:stretch/>
        </p:blipFill>
        <p:spPr bwMode="auto">
          <a:xfrm>
            <a:off x="0" y="0"/>
            <a:ext cx="1475656" cy="10225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114054" y="5301208"/>
            <a:ext cx="5649303" cy="369332"/>
          </a:xfrm>
          <a:prstGeom prst="rect">
            <a:avLst/>
          </a:prstGeom>
          <a:solidFill>
            <a:srgbClr val="FFFF00"/>
          </a:solidFill>
        </p:spPr>
        <p:txBody>
          <a:bodyPr wrap="none" rtlCol="0">
            <a:spAutoFit/>
          </a:bodyPr>
          <a:lstStyle/>
          <a:p>
            <a:r>
              <a:rPr lang="sv-SE" dirty="0" smtClean="0"/>
              <a:t>[LÄRARE: Klistra in klassens länk till Nyhetsvärderaren här!]</a:t>
            </a:r>
            <a:endParaRPr lang="sv-SE" dirty="0"/>
          </a:p>
        </p:txBody>
      </p:sp>
    </p:spTree>
    <p:extLst>
      <p:ext uri="{BB962C8B-B14F-4D97-AF65-F5344CB8AC3E}">
        <p14:creationId xmlns:p14="http://schemas.microsoft.com/office/powerpoint/2010/main" val="1073716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7255</TotalTime>
  <Words>435</Words>
  <Application>Microsoft Macintosh PowerPoint</Application>
  <PresentationFormat>Bildspel på skärmen (4:3)</PresentationFormat>
  <Paragraphs>53</Paragraphs>
  <Slides>6</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6</vt:i4>
      </vt:variant>
    </vt:vector>
  </HeadingPairs>
  <TitlesOfParts>
    <vt:vector size="9" baseType="lpstr">
      <vt:lpstr>Arial</vt:lpstr>
      <vt:lpstr>Calibri</vt:lpstr>
      <vt:lpstr>Office Theme</vt:lpstr>
      <vt:lpstr>PowerPoint-presentation</vt:lpstr>
      <vt:lpstr>  Hur trovärdiga är ungas nyhetflöden? </vt:lpstr>
      <vt:lpstr>Vetenskaplig metod</vt:lpstr>
      <vt:lpstr>Vetenskaplig metod </vt:lpstr>
      <vt:lpstr>Vetenskaplig metod </vt:lpstr>
      <vt:lpstr> Dags att undersöka: Hur trovärdiga är ungas nyhetsflöden? </vt:lpstr>
    </vt:vector>
  </TitlesOfParts>
  <Company>Uppsala universitet</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Massexperiment Nyhetsvärdering</dc:title>
  <dc:creator>Thomas Nygren</dc:creator>
  <cp:lastModifiedBy>Fredrik Brounéus</cp:lastModifiedBy>
  <cp:revision>63</cp:revision>
  <dcterms:created xsi:type="dcterms:W3CDTF">2017-02-09T13:29:16Z</dcterms:created>
  <dcterms:modified xsi:type="dcterms:W3CDTF">2017-09-01T09:32:15Z</dcterms:modified>
</cp:coreProperties>
</file>